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8" r:id="rId3"/>
    <p:sldId id="271" r:id="rId4"/>
    <p:sldId id="272" r:id="rId5"/>
    <p:sldId id="273" r:id="rId6"/>
    <p:sldId id="274" r:id="rId7"/>
    <p:sldId id="275" r:id="rId8"/>
    <p:sldId id="276" r:id="rId9"/>
    <p:sldId id="263" r:id="rId10"/>
    <p:sldId id="265" r:id="rId11"/>
    <p:sldId id="269" r:id="rId12"/>
    <p:sldId id="278" r:id="rId13"/>
    <p:sldId id="270" r:id="rId14"/>
    <p:sldId id="264" r:id="rId15"/>
    <p:sldId id="259" r:id="rId16"/>
    <p:sldId id="260" r:id="rId17"/>
    <p:sldId id="266" r:id="rId18"/>
    <p:sldId id="267" r:id="rId19"/>
    <p:sldId id="268" r:id="rId20"/>
    <p:sldId id="277" r:id="rId21"/>
    <p:sldId id="261" r:id="rId22"/>
    <p:sldId id="262" r:id="rId23"/>
    <p:sldId id="279" r:id="rId24"/>
  </p:sldIdLst>
  <p:sldSz cx="12192000" cy="6858000"/>
  <p:notesSz cx="6797675" cy="9928225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8B1B86-B052-46B5-8B4A-5C175563B7BF}" type="datetimeFigureOut">
              <a:rPr lang="pl-PL" smtClean="0"/>
              <a:t>14.04.2023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53348A-86CE-40F6-9BD8-758C4929D5F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444237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53348A-86CE-40F6-9BD8-758C4929D5FD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644997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53348A-86CE-40F6-9BD8-758C4929D5FD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890604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53348A-86CE-40F6-9BD8-758C4929D5FD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734171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53348A-86CE-40F6-9BD8-758C4929D5FD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799037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53348A-86CE-40F6-9BD8-758C4929D5FD}" type="slidenum">
              <a:rPr lang="pl-PL" smtClean="0"/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134107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53348A-86CE-40F6-9BD8-758C4929D5FD}" type="slidenum">
              <a:rPr lang="pl-PL" smtClean="0"/>
              <a:t>23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091880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B2EA7-60A9-4C33-9C50-1568E7699FDC}" type="datetimeFigureOut">
              <a:rPr lang="pl-PL" smtClean="0"/>
              <a:t>14.04.2023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AAB0E-8152-4102-9BA2-34B68791057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447867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B2EA7-60A9-4C33-9C50-1568E7699FDC}" type="datetimeFigureOut">
              <a:rPr lang="pl-PL" smtClean="0"/>
              <a:t>14.04.2023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AAB0E-8152-4102-9BA2-34B68791057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54159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B2EA7-60A9-4C33-9C50-1568E7699FDC}" type="datetimeFigureOut">
              <a:rPr lang="pl-PL" smtClean="0"/>
              <a:t>14.04.2023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AAB0E-8152-4102-9BA2-34B68791057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352850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B2EA7-60A9-4C33-9C50-1568E7699FDC}" type="datetimeFigureOut">
              <a:rPr lang="pl-PL" smtClean="0"/>
              <a:t>14.04.2023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AAB0E-8152-4102-9BA2-34B68791057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48208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B2EA7-60A9-4C33-9C50-1568E7699FDC}" type="datetimeFigureOut">
              <a:rPr lang="pl-PL" smtClean="0"/>
              <a:t>14.04.2023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AAB0E-8152-4102-9BA2-34B68791057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05298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B2EA7-60A9-4C33-9C50-1568E7699FDC}" type="datetimeFigureOut">
              <a:rPr lang="pl-PL" smtClean="0"/>
              <a:t>14.04.2023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AAB0E-8152-4102-9BA2-34B68791057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332859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B2EA7-60A9-4C33-9C50-1568E7699FDC}" type="datetimeFigureOut">
              <a:rPr lang="pl-PL" smtClean="0"/>
              <a:t>14.04.2023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AAB0E-8152-4102-9BA2-34B68791057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88278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B2EA7-60A9-4C33-9C50-1568E7699FDC}" type="datetimeFigureOut">
              <a:rPr lang="pl-PL" smtClean="0"/>
              <a:t>14.04.2023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AAB0E-8152-4102-9BA2-34B68791057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62814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B2EA7-60A9-4C33-9C50-1568E7699FDC}" type="datetimeFigureOut">
              <a:rPr lang="pl-PL" smtClean="0"/>
              <a:t>14.04.2023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AAB0E-8152-4102-9BA2-34B68791057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022982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B2EA7-60A9-4C33-9C50-1568E7699FDC}" type="datetimeFigureOut">
              <a:rPr lang="pl-PL" smtClean="0"/>
              <a:t>14.04.2023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AAB0E-8152-4102-9BA2-34B68791057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027820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B2EA7-60A9-4C33-9C50-1568E7699FDC}" type="datetimeFigureOut">
              <a:rPr lang="pl-PL" smtClean="0"/>
              <a:t>14.04.2023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AAB0E-8152-4102-9BA2-34B68791057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92874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CB2EA7-60A9-4C33-9C50-1568E7699FDC}" type="datetimeFigureOut">
              <a:rPr lang="pl-PL" smtClean="0"/>
              <a:t>14.04.2023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0AAB0E-8152-4102-9BA2-34B68791057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89619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896815" y="492368"/>
            <a:ext cx="10471639" cy="2708031"/>
          </a:xfrm>
        </p:spPr>
        <p:txBody>
          <a:bodyPr>
            <a:noAutofit/>
          </a:bodyPr>
          <a:lstStyle/>
          <a:p>
            <a:pPr algn="ctr"/>
            <a:r>
              <a:rPr lang="pl-PL" b="1" dirty="0"/>
              <a:t>Budowa Centrum Usług Medycznych </a:t>
            </a:r>
            <a:br>
              <a:rPr lang="pl-PL" b="1" dirty="0"/>
            </a:br>
            <a:r>
              <a:rPr lang="pl-PL" b="1" dirty="0"/>
              <a:t>w Myszyńcu – etap 1: budowa budynku Podstawowej Opieki Zdrowotnej (POZ) </a:t>
            </a:r>
            <a:br>
              <a:rPr lang="pl-PL" b="1" dirty="0"/>
            </a:br>
            <a:r>
              <a:rPr lang="pl-PL" b="1" dirty="0"/>
              <a:t>wraz z zagospodarowaniem terenu</a:t>
            </a:r>
          </a:p>
        </p:txBody>
      </p:sp>
      <p:pic>
        <p:nvPicPr>
          <p:cNvPr id="3" name="Symbol zastępczy zawartości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38516" y="3297115"/>
            <a:ext cx="8721357" cy="287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8539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58368" y="422696"/>
            <a:ext cx="8988552" cy="62341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000" b="1" dirty="0"/>
              <a:t>Finansowanie: </a:t>
            </a:r>
            <a:endParaRPr lang="pl-PL" sz="2000" dirty="0"/>
          </a:p>
          <a:p>
            <a:pPr marL="0" indent="0">
              <a:buNone/>
            </a:pPr>
            <a:r>
              <a:rPr lang="pl-PL" sz="2000" dirty="0"/>
              <a:t>-</a:t>
            </a:r>
            <a:r>
              <a:rPr lang="pl-PL" sz="2000" b="1" dirty="0"/>
              <a:t> </a:t>
            </a:r>
            <a:r>
              <a:rPr lang="pl-PL" sz="2000" dirty="0"/>
              <a:t>środki z Funduszu Przeciwdziałania COVID-19: 3.855.880,03 zł </a:t>
            </a:r>
          </a:p>
          <a:p>
            <a:pPr marL="0" indent="0">
              <a:buNone/>
            </a:pPr>
            <a:r>
              <a:rPr lang="pl-PL" sz="2000" dirty="0"/>
              <a:t>- dotacja z budżetu Województwa Mazowieckiego: 1.000.000,00 zł</a:t>
            </a:r>
          </a:p>
          <a:p>
            <a:pPr>
              <a:buFontTx/>
              <a:buChar char="-"/>
            </a:pPr>
            <a:r>
              <a:rPr lang="pl-PL" sz="2000" dirty="0"/>
              <a:t>środki własne 570.227,59 zł</a:t>
            </a:r>
          </a:p>
          <a:p>
            <a:pPr marL="0" indent="0">
              <a:buNone/>
            </a:pPr>
            <a:endParaRPr lang="pl-PL" dirty="0"/>
          </a:p>
          <a:p>
            <a:pPr marL="0" indent="0" algn="ctr">
              <a:buNone/>
            </a:pPr>
            <a:r>
              <a:rPr lang="pl-PL" sz="1800" b="0" i="1" dirty="0">
                <a:effectLst/>
                <a:latin typeface="Arial" panose="020B0604020202020204" pitchFamily="34" charset="0"/>
              </a:rPr>
              <a:t>Zadanie pn. „Budowa Centrum Usług Medycznych - etap I” współfinansowano ze środków Województwa Mazowieckiego.</a:t>
            </a:r>
            <a:endParaRPr lang="pl-PL" sz="1600" b="0" i="1" dirty="0">
              <a:solidFill>
                <a:srgbClr val="6D6D6D"/>
              </a:solidFill>
              <a:effectLst/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pl-PL" sz="1600" i="1" dirty="0">
              <a:solidFill>
                <a:srgbClr val="6D6D6D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pl-PL" sz="1600" b="0" i="1" dirty="0">
              <a:solidFill>
                <a:srgbClr val="6D6D6D"/>
              </a:solidFill>
              <a:effectLst/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pl-PL" sz="1600" i="1" dirty="0">
              <a:solidFill>
                <a:srgbClr val="6D6D6D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pl-PL" sz="1600" b="0" i="1" dirty="0">
              <a:solidFill>
                <a:srgbClr val="6D6D6D"/>
              </a:solidFill>
              <a:effectLst/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pl-PL" sz="1600" b="0" i="1" dirty="0">
              <a:effectLst/>
              <a:latin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pl-PL" sz="1800" b="0" i="1" dirty="0">
                <a:effectLst/>
                <a:latin typeface="Arial" panose="020B0604020202020204" pitchFamily="34" charset="0"/>
              </a:rPr>
              <a:t>Zamówienie jest finansowane ze środków </a:t>
            </a:r>
          </a:p>
          <a:p>
            <a:pPr marL="0" indent="0" algn="ctr">
              <a:buNone/>
            </a:pPr>
            <a:r>
              <a:rPr lang="pl-PL" sz="1800" b="0" i="1" dirty="0">
                <a:effectLst/>
                <a:latin typeface="Arial" panose="020B0604020202020204" pitchFamily="34" charset="0"/>
              </a:rPr>
              <a:t>Funduszu Przeciwdziałania COVID-19.</a:t>
            </a:r>
          </a:p>
          <a:p>
            <a:pPr marL="0" indent="0" algn="ctr">
              <a:buNone/>
            </a:pPr>
            <a:endParaRPr lang="pl-PL" sz="1600" b="0" i="1" dirty="0">
              <a:solidFill>
                <a:srgbClr val="6D6D6D"/>
              </a:solidFill>
              <a:effectLst/>
              <a:latin typeface="Arial" panose="020B0604020202020204" pitchFamily="34" charset="0"/>
            </a:endParaRPr>
          </a:p>
          <a:p>
            <a:pPr marL="0" indent="0" algn="ctr">
              <a:buNone/>
            </a:pPr>
            <a:endParaRPr lang="pl-PL" sz="1600" b="0" i="1" dirty="0">
              <a:solidFill>
                <a:srgbClr val="6D6D6D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8" name="Picture 4" descr="Logotyp Mazowsza">
            <a:extLst>
              <a:ext uri="{FF2B5EF4-FFF2-40B4-BE49-F238E27FC236}">
                <a16:creationId xmlns:a16="http://schemas.microsoft.com/office/drawing/2014/main" id="{F9DBE770-60E3-FE8F-2E6B-1FC5D7A96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67" y="3099168"/>
            <a:ext cx="7710933" cy="1149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az 3" descr="Obraz zawierający tekst, wizytówka&#10;&#10;Opis wygenerowany automatycznie">
            <a:extLst>
              <a:ext uri="{FF2B5EF4-FFF2-40B4-BE49-F238E27FC236}">
                <a16:creationId xmlns:a16="http://schemas.microsoft.com/office/drawing/2014/main" id="{32177B0C-CBB1-77E4-0259-4922CF2FC5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400" y="3994993"/>
            <a:ext cx="4292600" cy="2863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2738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16B4AAC-CAF3-4268-6FC3-612209475A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0" y="889000"/>
            <a:ext cx="10350500" cy="5287963"/>
          </a:xfrm>
        </p:spPr>
        <p:txBody>
          <a:bodyPr/>
          <a:lstStyle/>
          <a:p>
            <a:pPr marL="0" indent="0" algn="just">
              <a:lnSpc>
                <a:spcPct val="100000"/>
              </a:lnSpc>
              <a:buNone/>
            </a:pPr>
            <a:r>
              <a:rPr lang="pl-PL" sz="2400" dirty="0"/>
              <a:t>W czasie realizacji umowy o roboty budowlane dokonano trzy odbiory częściowe. W dniach od 20 do 28 lutego 2023 r. dokonano końcowego (4) odbioru robót budowlanych. </a:t>
            </a:r>
          </a:p>
          <a:p>
            <a:pPr marL="0" indent="0">
              <a:buNone/>
            </a:pPr>
            <a:endParaRPr lang="pl-PL" sz="2400" dirty="0"/>
          </a:p>
          <a:p>
            <a:pPr marL="0" indent="0">
              <a:buNone/>
            </a:pPr>
            <a:r>
              <a:rPr lang="pl-PL" sz="2400" dirty="0"/>
              <a:t>Koszt wykonania robót budowlanych: 5.064.900,73 zł</a:t>
            </a:r>
            <a:endParaRPr lang="pl-PL" sz="1000" dirty="0"/>
          </a:p>
          <a:p>
            <a:pPr marL="0" indent="0">
              <a:buNone/>
            </a:pPr>
            <a:endParaRPr lang="pl-PL" sz="2400" dirty="0"/>
          </a:p>
          <a:p>
            <a:pPr marL="0" indent="0">
              <a:buNone/>
            </a:pPr>
            <a:r>
              <a:rPr lang="pl-PL" sz="2400" dirty="0"/>
              <a:t>W dniu 6 marca 2023 r. uzyskano pozwolenie na użytkowanie.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691723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0BAC27D4-DBA5-4F67-C42F-F07ABE09B0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Obiekt po odbiorze końcowym</a:t>
            </a:r>
          </a:p>
        </p:txBody>
      </p:sp>
      <p:sp>
        <p:nvSpPr>
          <p:cNvPr id="5" name="Podtytuł 4">
            <a:extLst>
              <a:ext uri="{FF2B5EF4-FFF2-40B4-BE49-F238E27FC236}">
                <a16:creationId xmlns:a16="http://schemas.microsoft.com/office/drawing/2014/main" id="{0DD804AF-C800-D256-017A-CFDCAC8BB0D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sz="2400" dirty="0"/>
          </a:p>
          <a:p>
            <a:r>
              <a:rPr lang="pl-PL" dirty="0"/>
              <a:t>- </a:t>
            </a:r>
            <a:r>
              <a:rPr lang="pl-PL" sz="2400" dirty="0"/>
              <a:t>etap 1 Podstawowa Opieka Zdrowotna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963023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92369" y="228601"/>
            <a:ext cx="10861431" cy="545122"/>
          </a:xfrm>
        </p:spPr>
        <p:txBody>
          <a:bodyPr>
            <a:normAutofit/>
          </a:bodyPr>
          <a:lstStyle/>
          <a:p>
            <a:pPr algn="ctr"/>
            <a:r>
              <a:rPr lang="pl-PL" sz="2800" dirty="0"/>
              <a:t>etap 1 Podstawowa Opieka Zdrowotna</a:t>
            </a:r>
          </a:p>
        </p:txBody>
      </p:sp>
      <p:pic>
        <p:nvPicPr>
          <p:cNvPr id="6" name="Symbol zastępczy zawartości 5" descr="Obraz zawierający niebo, na wolnym powietrzu, budynek, dom&#10;&#10;Opis wygenerowany automatycznie">
            <a:extLst>
              <a:ext uri="{FF2B5EF4-FFF2-40B4-BE49-F238E27FC236}">
                <a16:creationId xmlns:a16="http://schemas.microsoft.com/office/drawing/2014/main" id="{57A54C53-4716-C2CB-97A4-D385146C57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214" y="1164430"/>
            <a:ext cx="10453572" cy="5350670"/>
          </a:xfrm>
        </p:spPr>
      </p:pic>
    </p:spTree>
    <p:extLst>
      <p:ext uri="{BB962C8B-B14F-4D97-AF65-F5344CB8AC3E}">
        <p14:creationId xmlns:p14="http://schemas.microsoft.com/office/powerpoint/2010/main" val="10908521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92369" y="228601"/>
            <a:ext cx="10861431" cy="545122"/>
          </a:xfrm>
        </p:spPr>
        <p:txBody>
          <a:bodyPr>
            <a:normAutofit/>
          </a:bodyPr>
          <a:lstStyle/>
          <a:p>
            <a:pPr algn="ctr"/>
            <a:r>
              <a:rPr lang="pl-PL" sz="2800" dirty="0"/>
              <a:t>etap 1 Podstawowa Opieka Zdrowotna</a:t>
            </a:r>
          </a:p>
        </p:txBody>
      </p:sp>
      <p:pic>
        <p:nvPicPr>
          <p:cNvPr id="8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567" y="773723"/>
            <a:ext cx="7494710" cy="5621034"/>
          </a:xfrm>
        </p:spPr>
      </p:pic>
    </p:spTree>
    <p:extLst>
      <p:ext uri="{BB962C8B-B14F-4D97-AF65-F5344CB8AC3E}">
        <p14:creationId xmlns:p14="http://schemas.microsoft.com/office/powerpoint/2010/main" val="1958077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92369" y="228601"/>
            <a:ext cx="10861431" cy="545122"/>
          </a:xfrm>
        </p:spPr>
        <p:txBody>
          <a:bodyPr>
            <a:normAutofit/>
          </a:bodyPr>
          <a:lstStyle/>
          <a:p>
            <a:pPr algn="ctr"/>
            <a:r>
              <a:rPr lang="pl-PL" sz="2800" dirty="0"/>
              <a:t>etap 1 Podstawowa Opieka Zdrowotna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588" y="1000064"/>
            <a:ext cx="7063317" cy="5297488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69" y="1000064"/>
            <a:ext cx="3937487" cy="5249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4263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92369" y="228601"/>
            <a:ext cx="10861431" cy="545122"/>
          </a:xfrm>
        </p:spPr>
        <p:txBody>
          <a:bodyPr>
            <a:normAutofit/>
          </a:bodyPr>
          <a:lstStyle/>
          <a:p>
            <a:pPr algn="ctr"/>
            <a:r>
              <a:rPr lang="pl-PL" sz="2800" dirty="0"/>
              <a:t>etap 1 Podstawowa Opieka Zdrowotna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2" y="902430"/>
            <a:ext cx="4237892" cy="5650523"/>
          </a:xfrm>
          <a:prstGeom prst="rect">
            <a:avLst/>
          </a:prstGeom>
        </p:spPr>
      </p:pic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293" y="902430"/>
            <a:ext cx="4237892" cy="5650523"/>
          </a:xfrm>
        </p:spPr>
      </p:pic>
    </p:spTree>
    <p:extLst>
      <p:ext uri="{BB962C8B-B14F-4D97-AF65-F5344CB8AC3E}">
        <p14:creationId xmlns:p14="http://schemas.microsoft.com/office/powerpoint/2010/main" val="4668673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92369" y="228601"/>
            <a:ext cx="10861431" cy="545122"/>
          </a:xfrm>
        </p:spPr>
        <p:txBody>
          <a:bodyPr>
            <a:normAutofit/>
          </a:bodyPr>
          <a:lstStyle/>
          <a:p>
            <a:pPr algn="ctr"/>
            <a:r>
              <a:rPr lang="pl-PL" sz="2800" dirty="0"/>
              <a:t>etap 1 Podstawowa Opieka Zdrowotna</a:t>
            </a: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370" y="887535"/>
            <a:ext cx="4273199" cy="5697600"/>
          </a:xfr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892" y="887535"/>
            <a:ext cx="4273200" cy="56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6903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92369" y="228601"/>
            <a:ext cx="10861431" cy="545122"/>
          </a:xfrm>
        </p:spPr>
        <p:txBody>
          <a:bodyPr>
            <a:normAutofit/>
          </a:bodyPr>
          <a:lstStyle/>
          <a:p>
            <a:pPr algn="ctr"/>
            <a:r>
              <a:rPr lang="pl-PL" sz="2800" dirty="0"/>
              <a:t>etap 1 Podstawowa Opieka Zdrowotna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110" y="896205"/>
            <a:ext cx="4195213" cy="5593618"/>
          </a:xfr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215" y="893031"/>
            <a:ext cx="4197594" cy="559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2150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92369" y="228601"/>
            <a:ext cx="10861431" cy="545122"/>
          </a:xfrm>
        </p:spPr>
        <p:txBody>
          <a:bodyPr>
            <a:normAutofit/>
          </a:bodyPr>
          <a:lstStyle/>
          <a:p>
            <a:pPr algn="ctr"/>
            <a:r>
              <a:rPr lang="pl-PL" sz="2800"/>
              <a:t>etap </a:t>
            </a:r>
            <a:r>
              <a:rPr lang="pl-PL" sz="2800" dirty="0"/>
              <a:t>1 Podstawowa Opieka Zdrowotna</a:t>
            </a: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69" y="1063869"/>
            <a:ext cx="3853413" cy="5137884"/>
          </a:xfr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461" y="1063869"/>
            <a:ext cx="6850512" cy="5137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6106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ytuł 10"/>
          <p:cNvSpPr>
            <a:spLocks noGrp="1"/>
          </p:cNvSpPr>
          <p:nvPr>
            <p:ph type="title"/>
          </p:nvPr>
        </p:nvSpPr>
        <p:spPr>
          <a:xfrm>
            <a:off x="465991" y="430823"/>
            <a:ext cx="2866293" cy="3877408"/>
          </a:xfrm>
        </p:spPr>
        <p:txBody>
          <a:bodyPr>
            <a:normAutofit fontScale="90000"/>
          </a:bodyPr>
          <a:lstStyle/>
          <a:p>
            <a:r>
              <a:rPr lang="pl-PL" sz="2400" b="1" dirty="0"/>
              <a:t>Podział na etapy:</a:t>
            </a:r>
            <a:br>
              <a:rPr lang="pl-PL" sz="2400" b="1" dirty="0"/>
            </a:br>
            <a:br>
              <a:rPr lang="pl-PL" sz="2400" b="1" dirty="0"/>
            </a:br>
            <a:r>
              <a:rPr lang="pl-PL" sz="2400" b="1" dirty="0"/>
              <a:t>- </a:t>
            </a:r>
            <a:r>
              <a:rPr lang="pl-PL" sz="2400" dirty="0"/>
              <a:t>etap 1: budynek Podstawowej Opieki Zdrowotnej </a:t>
            </a:r>
            <a:br>
              <a:rPr lang="pl-PL" sz="2400" dirty="0"/>
            </a:br>
            <a:br>
              <a:rPr lang="pl-PL" sz="2400" dirty="0"/>
            </a:br>
            <a:r>
              <a:rPr lang="pl-PL" sz="2400" dirty="0"/>
              <a:t>- etap 2: budynek rehabilitacji</a:t>
            </a:r>
            <a:br>
              <a:rPr lang="pl-PL" sz="2400" dirty="0"/>
            </a:br>
            <a:br>
              <a:rPr lang="pl-PL" sz="2400" dirty="0"/>
            </a:br>
            <a:r>
              <a:rPr lang="pl-PL" sz="2400" dirty="0"/>
              <a:t>- etap 3: budynek lekarzy specjalistów</a:t>
            </a:r>
            <a:br>
              <a:rPr lang="pl-PL" sz="2400" dirty="0"/>
            </a:br>
            <a:endParaRPr lang="pl-PL" sz="2400" dirty="0"/>
          </a:p>
        </p:txBody>
      </p:sp>
      <p:pic>
        <p:nvPicPr>
          <p:cNvPr id="10" name="Symbol zastępczy zawartości 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93831" y="129163"/>
            <a:ext cx="7895493" cy="661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4885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4B3AB773-88CA-B476-99F7-3C9171C50AC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Planowane do realizacji w przyszłości:</a:t>
            </a:r>
          </a:p>
        </p:txBody>
      </p:sp>
      <p:sp>
        <p:nvSpPr>
          <p:cNvPr id="5" name="Podtytuł 4">
            <a:extLst>
              <a:ext uri="{FF2B5EF4-FFF2-40B4-BE49-F238E27FC236}">
                <a16:creationId xmlns:a16="http://schemas.microsoft.com/office/drawing/2014/main" id="{73E459C4-CCCC-B429-6440-C59A091A6EC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pl-PL" sz="3200" dirty="0"/>
              <a:t>II etap – Budynek Rehabilitacji</a:t>
            </a:r>
          </a:p>
          <a:p>
            <a:r>
              <a:rPr lang="pl-PL" sz="3200" dirty="0"/>
              <a:t>III etap – Budynek Specjalistów</a:t>
            </a:r>
          </a:p>
        </p:txBody>
      </p:sp>
    </p:spTree>
    <p:extLst>
      <p:ext uri="{BB962C8B-B14F-4D97-AF65-F5344CB8AC3E}">
        <p14:creationId xmlns:p14="http://schemas.microsoft.com/office/powerpoint/2010/main" val="18218220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97877" y="545122"/>
            <a:ext cx="10755923" cy="931985"/>
          </a:xfrm>
        </p:spPr>
        <p:txBody>
          <a:bodyPr>
            <a:normAutofit/>
          </a:bodyPr>
          <a:lstStyle/>
          <a:p>
            <a:r>
              <a:rPr lang="pl-PL" sz="3600" dirty="0"/>
              <a:t>Elewacje budynku rehabilitacji (2 etap):</a:t>
            </a:r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797" y="2523394"/>
            <a:ext cx="11891465" cy="3216672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0761" y="350717"/>
            <a:ext cx="2842846" cy="20847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138460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413238"/>
            <a:ext cx="10515600" cy="914400"/>
          </a:xfrm>
        </p:spPr>
        <p:txBody>
          <a:bodyPr>
            <a:normAutofit/>
          </a:bodyPr>
          <a:lstStyle/>
          <a:p>
            <a:r>
              <a:rPr lang="pl-PL" sz="3600" dirty="0"/>
              <a:t>Elewacje budynku specjalistów (3 etap):</a:t>
            </a:r>
          </a:p>
        </p:txBody>
      </p:sp>
      <p:pic>
        <p:nvPicPr>
          <p:cNvPr id="11" name="Symbol zastępczy zawartości 10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2154" y="1722599"/>
            <a:ext cx="10685046" cy="2601635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462" y="4025296"/>
            <a:ext cx="10289930" cy="2471956"/>
          </a:xfrm>
          <a:prstGeom prst="rect">
            <a:avLst/>
          </a:prstGeom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5724" y="138518"/>
            <a:ext cx="2372025" cy="19452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898561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7E06E319-11DE-A25E-B65D-A1B4DFA264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35200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pl-PL" b="1" i="1" dirty="0"/>
              <a:t>Dziękujemy za wsparcie finansowe i pomoc </a:t>
            </a:r>
            <a:br>
              <a:rPr lang="pl-PL" b="1" i="1" dirty="0"/>
            </a:br>
            <a:r>
              <a:rPr lang="pl-PL" b="1" i="1" dirty="0"/>
              <a:t>w realizacji inwestycji.</a:t>
            </a:r>
          </a:p>
        </p:txBody>
      </p:sp>
    </p:spTree>
    <p:extLst>
      <p:ext uri="{BB962C8B-B14F-4D97-AF65-F5344CB8AC3E}">
        <p14:creationId xmlns:p14="http://schemas.microsoft.com/office/powerpoint/2010/main" val="8286567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F3F225B-CFDB-DBF5-5C62-A4AE310A1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Teren przed rozpoczęciem budowy Centrum Usług Medycznych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F68AA334-036E-9DEA-7D24-2856513C42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55865" y="1825625"/>
            <a:ext cx="6080269" cy="4351338"/>
          </a:xfrm>
        </p:spPr>
      </p:pic>
    </p:spTree>
    <p:extLst>
      <p:ext uri="{BB962C8B-B14F-4D97-AF65-F5344CB8AC3E}">
        <p14:creationId xmlns:p14="http://schemas.microsoft.com/office/powerpoint/2010/main" val="9685951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7A82C9F-D464-C76C-247A-83455BCEA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Rozpoczęcie budowy – fundamenty pod Budynek POZ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14F1E6E5-6A19-2828-873C-1BE40D1DB5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80951" y="1825625"/>
            <a:ext cx="5630098" cy="4351338"/>
          </a:xfrm>
        </p:spPr>
      </p:pic>
    </p:spTree>
    <p:extLst>
      <p:ext uri="{BB962C8B-B14F-4D97-AF65-F5344CB8AC3E}">
        <p14:creationId xmlns:p14="http://schemas.microsoft.com/office/powerpoint/2010/main" val="2803089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9E1D8D8-1A19-740B-23A6-F7264129F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Budowa Centrum Usług Medycznych </a:t>
            </a:r>
            <a:br>
              <a:rPr lang="pl-PL" dirty="0"/>
            </a:br>
            <a:r>
              <a:rPr lang="pl-PL" dirty="0"/>
              <a:t>– czerwiec 2022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74DE353F-AC0B-EB56-2657-75DBC223D3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141537"/>
            <a:ext cx="3263503" cy="4351338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13A8AB98-A86E-7CE7-3C2B-AE85648A77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507" y="2141537"/>
            <a:ext cx="3263503" cy="4351337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2D15C1BA-33C3-4888-C031-DC32864655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291" y="2141536"/>
            <a:ext cx="3263503" cy="435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0363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0B3AC8A-55DB-CCB2-2A78-0B770B820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Budowa Centrum Usług Medycznych </a:t>
            </a:r>
            <a:br>
              <a:rPr lang="pl-PL" dirty="0"/>
            </a:br>
            <a:r>
              <a:rPr lang="pl-PL" dirty="0"/>
              <a:t>– lipiec 2022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17BBE41E-200A-25F5-F737-BAB8794B54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248" y="2146747"/>
            <a:ext cx="3259596" cy="4346128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835D7ED3-2892-9786-BF47-41EF2F4B68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795" y="2146747"/>
            <a:ext cx="5794837" cy="434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3117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48DE1BA-DBA1-8F88-1D08-2C15118C9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Budowa Centrum Usług Medycznych </a:t>
            </a:r>
            <a:br>
              <a:rPr lang="pl-PL" dirty="0"/>
            </a:br>
            <a:r>
              <a:rPr lang="pl-PL" dirty="0"/>
              <a:t>– sierpień 2022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A7A3A091-EA87-4362-0175-0C87B8EB61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141537"/>
            <a:ext cx="3263503" cy="4351338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BB628B26-949D-7B9D-F6B0-8972002E21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248" y="2141536"/>
            <a:ext cx="3263503" cy="4351337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A0E0A757-443D-9D6C-D35A-BAE47A15B4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297" y="2141537"/>
            <a:ext cx="3263503" cy="435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6224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45BFE3E-53A9-BA48-6405-E790E42BD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Budowa Centrum Usług Medycznych </a:t>
            </a:r>
            <a:br>
              <a:rPr lang="pl-PL" dirty="0"/>
            </a:br>
            <a:r>
              <a:rPr lang="pl-PL" dirty="0"/>
              <a:t>– wrzesień 2022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E2D6CDF8-B3C0-4015-512A-DA5C596A09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141537"/>
            <a:ext cx="3263503" cy="4351338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D4DF2A31-CEAE-0D75-BF4E-BDC945FA0B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249" y="2141534"/>
            <a:ext cx="3263503" cy="4351337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6A82519C-F907-0AC9-F943-DBCFDD9A0B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299" y="2141535"/>
            <a:ext cx="3263503" cy="435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8200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527538"/>
            <a:ext cx="10515600" cy="580292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pl-PL" sz="2600" b="1" dirty="0"/>
              <a:t>Wykonawca:</a:t>
            </a:r>
            <a:r>
              <a:rPr lang="pl-PL" sz="2600" dirty="0"/>
              <a:t> Zakład Remontowo-Budowlany Andrzej </a:t>
            </a:r>
            <a:r>
              <a:rPr lang="pl-PL" sz="2600" dirty="0" err="1"/>
              <a:t>Grylak</a:t>
            </a:r>
            <a:r>
              <a:rPr lang="pl-PL" sz="2600" dirty="0"/>
              <a:t>, </a:t>
            </a:r>
          </a:p>
          <a:p>
            <a:pPr marL="0" indent="0">
              <a:buNone/>
            </a:pPr>
            <a:r>
              <a:rPr lang="pl-PL" sz="2600" dirty="0"/>
              <a:t>ul. Jacka Malczewskiego 16 lok. 38, 05-091 Ząbki</a:t>
            </a:r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r>
              <a:rPr lang="pl-PL" sz="2600" dirty="0"/>
              <a:t>Umowa z Wykonawcą nr IN.KI.272.1.2022 z dnia 5 kwietnia 2022 r.</a:t>
            </a:r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r>
              <a:rPr lang="pl-PL" sz="2600" dirty="0"/>
              <a:t>Plac budowy został przekazany protokołem z dnia 12 kwietnia 2022 r.</a:t>
            </a:r>
          </a:p>
          <a:p>
            <a:pPr marL="0" indent="0">
              <a:buNone/>
            </a:pPr>
            <a:endParaRPr lang="pl-PL" sz="1100" dirty="0"/>
          </a:p>
          <a:p>
            <a:pPr marL="0" indent="0">
              <a:lnSpc>
                <a:spcPct val="100000"/>
              </a:lnSpc>
              <a:buNone/>
            </a:pPr>
            <a:r>
              <a:rPr lang="pl-PL" sz="2600" b="1" dirty="0"/>
              <a:t>Zakres robót:</a:t>
            </a:r>
            <a:r>
              <a:rPr lang="pl-PL" sz="2600" dirty="0"/>
              <a:t> W ramach przedmiotu umowy Wykonawca zobowiązany został wybudować budynek Podstawowej Opieki Zdrowotnej, obejmujący trzy niezależne pawilony połączone łącznikami. Każdy z pawilonów ma własną poczekalnię i rejestrację, gabinet szczepień, gabinet lekarki, gabinet zabiegowy, węzły sanitarne, pomieszczenia socjalne, magazynowe i gospodarcze.</a:t>
            </a:r>
          </a:p>
          <a:p>
            <a:pPr marL="0" indent="0">
              <a:lnSpc>
                <a:spcPct val="100000"/>
              </a:lnSpc>
              <a:buNone/>
            </a:pPr>
            <a:endParaRPr lang="pl-PL" sz="1100" dirty="0"/>
          </a:p>
          <a:p>
            <a:pPr marL="0" indent="0">
              <a:buNone/>
            </a:pPr>
            <a:r>
              <a:rPr lang="pl-PL" sz="2600" dirty="0"/>
              <a:t>Termin wykonania przedmiotu umowy na roboty budowlane (odbiór końcowy) to 31 stycznia 2023 r.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2018088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</TotalTime>
  <Words>409</Words>
  <Application>Microsoft Office PowerPoint</Application>
  <PresentationFormat>Panoramiczny</PresentationFormat>
  <Paragraphs>58</Paragraphs>
  <Slides>23</Slides>
  <Notes>6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Motyw pakietu Office</vt:lpstr>
      <vt:lpstr>Budowa Centrum Usług Medycznych  w Myszyńcu – etap 1: budowa budynku Podstawowej Opieki Zdrowotnej (POZ)  wraz z zagospodarowaniem terenu</vt:lpstr>
      <vt:lpstr>Podział na etapy:  - etap 1: budynek Podstawowej Opieki Zdrowotnej   - etap 2: budynek rehabilitacji  - etap 3: budynek lekarzy specjalistów </vt:lpstr>
      <vt:lpstr>Teren przed rozpoczęciem budowy Centrum Usług Medycznych</vt:lpstr>
      <vt:lpstr>Rozpoczęcie budowy – fundamenty pod Budynek POZ</vt:lpstr>
      <vt:lpstr>Budowa Centrum Usług Medycznych  – czerwiec 2022</vt:lpstr>
      <vt:lpstr>Budowa Centrum Usług Medycznych  – lipiec 2022</vt:lpstr>
      <vt:lpstr>Budowa Centrum Usług Medycznych  – sierpień 2022</vt:lpstr>
      <vt:lpstr>Budowa Centrum Usług Medycznych  – wrzesień 2022</vt:lpstr>
      <vt:lpstr>Prezentacja programu PowerPoint</vt:lpstr>
      <vt:lpstr>Prezentacja programu PowerPoint</vt:lpstr>
      <vt:lpstr>Prezentacja programu PowerPoint</vt:lpstr>
      <vt:lpstr>Obiekt po odbiorze końcowym</vt:lpstr>
      <vt:lpstr>etap 1 Podstawowa Opieka Zdrowotna</vt:lpstr>
      <vt:lpstr>etap 1 Podstawowa Opieka Zdrowotna</vt:lpstr>
      <vt:lpstr>etap 1 Podstawowa Opieka Zdrowotna</vt:lpstr>
      <vt:lpstr>etap 1 Podstawowa Opieka Zdrowotna</vt:lpstr>
      <vt:lpstr>etap 1 Podstawowa Opieka Zdrowotna</vt:lpstr>
      <vt:lpstr>etap 1 Podstawowa Opieka Zdrowotna</vt:lpstr>
      <vt:lpstr>etap 1 Podstawowa Opieka Zdrowotna</vt:lpstr>
      <vt:lpstr>Planowane do realizacji w przyszłości:</vt:lpstr>
      <vt:lpstr>Elewacje budynku rehabilitacji (2 etap):</vt:lpstr>
      <vt:lpstr>Elewacje budynku specjalistów (3 etap):</vt:lpstr>
      <vt:lpstr>Dziękujemy za wsparcie finansowe i pomoc  w realizacji inwestycji.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Dojazd do Centrum Usług Medycznych</dc:title>
  <dc:creator>Ewelina Drężek</dc:creator>
  <cp:lastModifiedBy>Dariusz Kobus</cp:lastModifiedBy>
  <cp:revision>65</cp:revision>
  <cp:lastPrinted>2023-01-20T08:16:52Z</cp:lastPrinted>
  <dcterms:created xsi:type="dcterms:W3CDTF">2023-01-19T08:31:52Z</dcterms:created>
  <dcterms:modified xsi:type="dcterms:W3CDTF">2023-04-14T06:55:23Z</dcterms:modified>
</cp:coreProperties>
</file>